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41"/>
  </p:notesMasterIdLst>
  <p:sldIdLst>
    <p:sldId id="256" r:id="rId3"/>
    <p:sldId id="281" r:id="rId4"/>
    <p:sldId id="257" r:id="rId5"/>
    <p:sldId id="259" r:id="rId6"/>
    <p:sldId id="288" r:id="rId7"/>
    <p:sldId id="289" r:id="rId8"/>
    <p:sldId id="290" r:id="rId9"/>
    <p:sldId id="260" r:id="rId10"/>
    <p:sldId id="291" r:id="rId11"/>
    <p:sldId id="261" r:id="rId12"/>
    <p:sldId id="292" r:id="rId13"/>
    <p:sldId id="262" r:id="rId14"/>
    <p:sldId id="293" r:id="rId15"/>
    <p:sldId id="282" r:id="rId16"/>
    <p:sldId id="294" r:id="rId17"/>
    <p:sldId id="285" r:id="rId18"/>
    <p:sldId id="295" r:id="rId19"/>
    <p:sldId id="263" r:id="rId20"/>
    <p:sldId id="283" r:id="rId21"/>
    <p:sldId id="280" r:id="rId22"/>
    <p:sldId id="284" r:id="rId23"/>
    <p:sldId id="296" r:id="rId24"/>
    <p:sldId id="266" r:id="rId25"/>
    <p:sldId id="268" r:id="rId26"/>
    <p:sldId id="274" r:id="rId27"/>
    <p:sldId id="287" r:id="rId28"/>
    <p:sldId id="300" r:id="rId29"/>
    <p:sldId id="286" r:id="rId30"/>
    <p:sldId id="267" r:id="rId31"/>
    <p:sldId id="275" r:id="rId32"/>
    <p:sldId id="276" r:id="rId33"/>
    <p:sldId id="269" r:id="rId34"/>
    <p:sldId id="270" r:id="rId35"/>
    <p:sldId id="297" r:id="rId36"/>
    <p:sldId id="277" r:id="rId37"/>
    <p:sldId id="278" r:id="rId38"/>
    <p:sldId id="279" r:id="rId39"/>
    <p:sldId id="271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7B0D33-0CA4-4482-9CFC-182E91445B3A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0728F-180F-42B6-8F41-3A7EBEC43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606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Old electronic, digital computer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0728F-180F-42B6-8F41-3A7EBEC432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597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Old electronic, digital computer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0728F-180F-42B6-8F41-3A7EBEC432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29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Old electronic, digital computer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0728F-180F-42B6-8F41-3A7EBEC432B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961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encourage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0728F-180F-42B6-8F41-3A7EBEC432B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973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23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3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2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7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67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51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5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0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05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1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0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7A6BA-E0F9-46A3-9D07-449A8A0AEEF2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FB136-6D84-4287-BA8C-9B8FB674A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64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7.xml"/><Relationship Id="rId1" Type="http://schemas.openxmlformats.org/officeDocument/2006/relationships/customXml" Target="../../customXml/item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11695-FC41-4212-93C9-625DEA84B0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History of Programming Languages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DECBD-63E7-4CF0-A2ED-449C1AE803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Paul Kim</a:t>
            </a:r>
          </a:p>
        </p:txBody>
      </p:sp>
    </p:spTree>
    <p:extLst>
      <p:ext uri="{BB962C8B-B14F-4D97-AF65-F5344CB8AC3E}">
        <p14:creationId xmlns:p14="http://schemas.microsoft.com/office/powerpoint/2010/main" val="32887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FLOW-MATIC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Developed by Grace Hopper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Business data processing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To give instructions,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Use English-like statements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1995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FLOW-MATIC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Comes with compiler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English-like code </a:t>
            </a:r>
            <a:r>
              <a:rPr lang="en-US" sz="3200" dirty="0">
                <a:sym typeface="Wingdings" panose="05000000000000000000" pitchFamily="2" charset="2"/>
              </a:rPr>
              <a:t> Assembly code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689A4C-CCDA-467B-8511-9192943AC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4556" y="662609"/>
            <a:ext cx="6533908" cy="401540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A40CEC-71A4-449E-94F3-3B0B3C481814}"/>
              </a:ext>
            </a:extLst>
          </p:cNvPr>
          <p:cNvSpPr txBox="1"/>
          <p:nvPr/>
        </p:nvSpPr>
        <p:spPr>
          <a:xfrm>
            <a:off x="2334556" y="4625009"/>
            <a:ext cx="5798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FLOW-MATIC example (https://en.wikipedia.org/wiki/FLOW-MATIC)</a:t>
            </a:r>
          </a:p>
        </p:txBody>
      </p:sp>
    </p:spTree>
    <p:extLst>
      <p:ext uri="{BB962C8B-B14F-4D97-AF65-F5344CB8AC3E}">
        <p14:creationId xmlns:p14="http://schemas.microsoft.com/office/powerpoint/2010/main" val="123332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Fortran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Developed by John Backus at IBM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First-widespread compiled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Basic Data Types (integer, real, double, T/F)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Used for scientific computations</a:t>
            </a:r>
          </a:p>
        </p:txBody>
      </p:sp>
    </p:spTree>
    <p:extLst>
      <p:ext uri="{BB962C8B-B14F-4D97-AF65-F5344CB8AC3E}">
        <p14:creationId xmlns:p14="http://schemas.microsoft.com/office/powerpoint/2010/main" val="3164414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1957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670DB4-A37B-4BD0-860E-117D71992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9339" y="1030356"/>
            <a:ext cx="4876800" cy="3657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962ECA-486E-4A3C-85B0-C1E7174432F4}"/>
              </a:ext>
            </a:extLst>
          </p:cNvPr>
          <p:cNvSpPr txBox="1"/>
          <p:nvPr/>
        </p:nvSpPr>
        <p:spPr>
          <a:xfrm>
            <a:off x="3498574" y="4687956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https://www.macs.hw.ac.uk/~hwloidl/docs/MPIIntro/img27.html</a:t>
            </a:r>
          </a:p>
        </p:txBody>
      </p:sp>
    </p:spTree>
    <p:extLst>
      <p:ext uri="{BB962C8B-B14F-4D97-AF65-F5344CB8AC3E}">
        <p14:creationId xmlns:p14="http://schemas.microsoft.com/office/powerpoint/2010/main" val="160459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994450"/>
            <a:ext cx="667909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LISP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Designed by John McCarthy at MIT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First functional programming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Pioneered many ideas in computer science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If-then-else, Tree data structure, Recursion…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read-eval-print loop </a:t>
            </a:r>
            <a:br>
              <a:rPr lang="en-US" sz="3200" dirty="0"/>
            </a:br>
            <a:r>
              <a:rPr lang="en-US" sz="3200" dirty="0"/>
              <a:t>(Interactive Programming)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B07A415-AD1B-49D1-A60A-79D9CF73BD3A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4A0716-4058-49D1-8892-D6AC3B0DAA5C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1958</a:t>
            </a:r>
          </a:p>
        </p:txBody>
      </p:sp>
    </p:spTree>
    <p:extLst>
      <p:ext uri="{BB962C8B-B14F-4D97-AF65-F5344CB8AC3E}">
        <p14:creationId xmlns:p14="http://schemas.microsoft.com/office/powerpoint/2010/main" val="131503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5B07A415-AD1B-49D1-A60A-79D9CF73BD3A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4A0716-4058-49D1-8892-D6AC3B0DAA5C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1958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BD1857-93AD-45A4-B58B-5B0F2EC05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716" y="1439105"/>
            <a:ext cx="6127535" cy="30533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546FAF-8200-4B33-BAD1-6D19831D2827}"/>
              </a:ext>
            </a:extLst>
          </p:cNvPr>
          <p:cNvSpPr txBox="1"/>
          <p:nvPr/>
        </p:nvSpPr>
        <p:spPr>
          <a:xfrm>
            <a:off x="2736574" y="4611757"/>
            <a:ext cx="58856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https://www.chegg.com/homework-help/questions-and-answers/lisp-programming-language-question-suppose-equallists-function-called-lists-b-c-d-e-b-c-d--q29894771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36451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994450"/>
            <a:ext cx="667909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Algol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ALGOrithmic</a:t>
            </a:r>
            <a:r>
              <a:rPr lang="en-US" sz="3200" dirty="0"/>
              <a:t>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Structured Programming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Code blocks with ‘Begin’ and ‘End’ pair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Influenced Pascal, C, C++…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B07A415-AD1B-49D1-A60A-79D9CF73BD3A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4A0716-4058-49D1-8892-D6AC3B0DAA5C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1958</a:t>
            </a:r>
          </a:p>
        </p:txBody>
      </p:sp>
    </p:spTree>
    <p:extLst>
      <p:ext uri="{BB962C8B-B14F-4D97-AF65-F5344CB8AC3E}">
        <p14:creationId xmlns:p14="http://schemas.microsoft.com/office/powerpoint/2010/main" val="272406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994450"/>
            <a:ext cx="667909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Standard language to describe algorithm in 1980s and 1990s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B07A415-AD1B-49D1-A60A-79D9CF73BD3A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4A0716-4058-49D1-8892-D6AC3B0DAA5C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1958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28B997-D037-40C0-94EB-0FF5E25CF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073" y="354350"/>
            <a:ext cx="3582960" cy="425476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C04060-7D65-4862-AA1B-658C9F005614}"/>
              </a:ext>
            </a:extLst>
          </p:cNvPr>
          <p:cNvSpPr txBox="1"/>
          <p:nvPr/>
        </p:nvSpPr>
        <p:spPr>
          <a:xfrm>
            <a:off x="3478517" y="4609115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https://craftofcoding.wordpress.com/category/algol/</a:t>
            </a:r>
          </a:p>
        </p:txBody>
      </p:sp>
    </p:spTree>
    <p:extLst>
      <p:ext uri="{BB962C8B-B14F-4D97-AF65-F5344CB8AC3E}">
        <p14:creationId xmlns:p14="http://schemas.microsoft.com/office/powerpoint/2010/main" val="281755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COBOL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Developed by a consortium of the US government and businesses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Business-oriented computer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Based on FLOW-MATIC</a:t>
            </a:r>
          </a:p>
        </p:txBody>
      </p:sp>
    </p:spTree>
    <p:extLst>
      <p:ext uri="{BB962C8B-B14F-4D97-AF65-F5344CB8AC3E}">
        <p14:creationId xmlns:p14="http://schemas.microsoft.com/office/powerpoint/2010/main" val="170893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1959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COBOL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Still used in bank and insurance company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6013A5-2CC2-4311-8A38-E7C05EA29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498" y="3011698"/>
            <a:ext cx="5009035" cy="33367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868290A-F9AE-4E8F-8E7D-7C2108537C6A}"/>
              </a:ext>
            </a:extLst>
          </p:cNvPr>
          <p:cNvSpPr txBox="1"/>
          <p:nvPr/>
        </p:nvSpPr>
        <p:spPr>
          <a:xfrm>
            <a:off x="3111498" y="633478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https://www.howtogeek.com/667596/what-is-cobol-and-why-do-so-many-institutions-rely-on-it/</a:t>
            </a:r>
          </a:p>
        </p:txBody>
      </p:sp>
    </p:spTree>
    <p:extLst>
      <p:ext uri="{BB962C8B-B14F-4D97-AF65-F5344CB8AC3E}">
        <p14:creationId xmlns:p14="http://schemas.microsoft.com/office/powerpoint/2010/main" val="91448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21FF8-4972-4963-A524-C371F0A19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at history…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8BE01-CF9C-496B-BE99-5C3282BCF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 activity</a:t>
            </a:r>
          </a:p>
          <a:p>
            <a:r>
              <a:rPr lang="en-US" dirty="0"/>
              <a:t>Process of seeing how things were in past and how they have been evolved</a:t>
            </a:r>
          </a:p>
          <a:p>
            <a:r>
              <a:rPr lang="en-US" dirty="0"/>
              <a:t>In this slide, we will look at…</a:t>
            </a:r>
          </a:p>
          <a:p>
            <a:pPr lvl="1"/>
            <a:r>
              <a:rPr lang="en-US" dirty="0"/>
              <a:t>How programming languages were in the past</a:t>
            </a:r>
          </a:p>
          <a:p>
            <a:pPr lvl="1"/>
            <a:r>
              <a:rPr lang="en-US" dirty="0"/>
              <a:t>How programming languages have been evolved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7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083418"/>
            <a:ext cx="66790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Basic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Developed by John G. </a:t>
            </a:r>
            <a:r>
              <a:rPr lang="en-US" sz="3200" dirty="0" err="1"/>
              <a:t>Kemeny</a:t>
            </a:r>
            <a:r>
              <a:rPr lang="en-US" sz="3200" dirty="0"/>
              <a:t> and Thomas E. Kurtz at Dartmouth College</a:t>
            </a:r>
            <a:endParaRPr lang="en-US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Beginner</a:t>
            </a:r>
            <a:r>
              <a:rPr lang="en-US" sz="3200" dirty="0"/>
              <a:t>'s All-purpose Symbolic Instruction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Educational language for non-science students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Ancestor of Visual Basic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4AAFA4-B9C4-4B1E-959D-C4AD272424DB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0E5B2C-E4AF-4D0C-AFEF-E39419F402D3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1964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9B294E-6CD9-4463-8127-6BDFE63A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9692" y="5455333"/>
            <a:ext cx="3835649" cy="10581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577BD0E-38D4-4075-923B-F3C0E716E77C}"/>
              </a:ext>
            </a:extLst>
          </p:cNvPr>
          <p:cNvSpPr txBox="1"/>
          <p:nvPr/>
        </p:nvSpPr>
        <p:spPr>
          <a:xfrm>
            <a:off x="2928729" y="6427113"/>
            <a:ext cx="4572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https://medium.com/javarevisited/70-years-of-hello-world-with-50-programming-languages-2400de893a97</a:t>
            </a:r>
          </a:p>
        </p:txBody>
      </p:sp>
    </p:spTree>
    <p:extLst>
      <p:ext uri="{BB962C8B-B14F-4D97-AF65-F5344CB8AC3E}">
        <p14:creationId xmlns:p14="http://schemas.microsoft.com/office/powerpoint/2010/main" val="1091515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D3EFD47-C583-4C7D-B79F-73335086CA67}"/>
              </a:ext>
            </a:extLst>
          </p:cNvPr>
          <p:cNvSpPr txBox="1"/>
          <p:nvPr/>
        </p:nvSpPr>
        <p:spPr>
          <a:xfrm>
            <a:off x="2464906" y="1083418"/>
            <a:ext cx="66790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Pascal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Developed by Niklaus Wirth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Educational language to teach good programming practices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Combined best features of well-known languages like Fortran, COBOL, Algol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Added CASE statement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Very successful in 1970s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E617D6B-13B1-4D3A-986D-07098631F296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0130EF-B20C-49CC-8302-8EEFFAD6518A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1968</a:t>
            </a:r>
          </a:p>
        </p:txBody>
      </p:sp>
    </p:spTree>
    <p:extLst>
      <p:ext uri="{BB962C8B-B14F-4D97-AF65-F5344CB8AC3E}">
        <p14:creationId xmlns:p14="http://schemas.microsoft.com/office/powerpoint/2010/main" val="150556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D3EFD47-C583-4C7D-B79F-73335086CA67}"/>
              </a:ext>
            </a:extLst>
          </p:cNvPr>
          <p:cNvSpPr txBox="1"/>
          <p:nvPr/>
        </p:nvSpPr>
        <p:spPr>
          <a:xfrm>
            <a:off x="2464906" y="1083418"/>
            <a:ext cx="667909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Pascal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Based on Algol pattern but with complex data types like list and tree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E617D6B-13B1-4D3A-986D-07098631F296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0130EF-B20C-49CC-8302-8EEFFAD6518A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1968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307011-23ED-4967-B239-B08650A98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444" y="2698938"/>
            <a:ext cx="5647273" cy="37217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90DE6B5-816A-4225-BD26-6B676488E9DE}"/>
              </a:ext>
            </a:extLst>
          </p:cNvPr>
          <p:cNvSpPr txBox="1"/>
          <p:nvPr/>
        </p:nvSpPr>
        <p:spPr>
          <a:xfrm>
            <a:off x="2888974" y="6420678"/>
            <a:ext cx="45852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http://pirate.shu.edu/~wachsmut/Teaching/CSAS1111/Notes-Pascal/pascal1.html</a:t>
            </a:r>
          </a:p>
        </p:txBody>
      </p:sp>
    </p:spTree>
    <p:extLst>
      <p:ext uri="{BB962C8B-B14F-4D97-AF65-F5344CB8AC3E}">
        <p14:creationId xmlns:p14="http://schemas.microsoft.com/office/powerpoint/2010/main" val="352226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1972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097482"/>
            <a:ext cx="667909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Developed by Dennis Ritchie at Bell Labs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Used to rewrite UNIX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Fast performance like Assembly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Detailed control over memory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Easy programming unlike Assembly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Concise syntax (at that time)</a:t>
            </a:r>
          </a:p>
          <a:p>
            <a:pPr lvl="2"/>
            <a:r>
              <a:rPr lang="en-US" sz="3200" dirty="0"/>
              <a:t>(ex. Begin … End </a:t>
            </a:r>
            <a:r>
              <a:rPr lang="en-US" sz="3200" dirty="0">
                <a:sym typeface="Wingdings" panose="05000000000000000000" pitchFamily="2" charset="2"/>
              </a:rPr>
              <a:t> { … } 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ym typeface="Wingdings" panose="05000000000000000000" pitchFamily="2" charset="2"/>
              </a:rPr>
              <a:t>Still one of most popular languages</a:t>
            </a: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598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945C17-471E-4F00-AFC4-3E3CA846D670}"/>
              </a:ext>
            </a:extLst>
          </p:cNvPr>
          <p:cNvSpPr/>
          <p:nvPr/>
        </p:nvSpPr>
        <p:spPr>
          <a:xfrm>
            <a:off x="2080100" y="2167003"/>
            <a:ext cx="1598729" cy="1013069"/>
          </a:xfrm>
          <a:prstGeom prst="ellipse">
            <a:avLst/>
          </a:prstGeom>
          <a:noFill/>
          <a:ln w="5715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3296978" y="2990092"/>
            <a:ext cx="44224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Logic Programming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9F3AA6-3A0E-44C5-9ADB-03D6C5BA7D53}"/>
              </a:ext>
            </a:extLst>
          </p:cNvPr>
          <p:cNvSpPr/>
          <p:nvPr/>
        </p:nvSpPr>
        <p:spPr>
          <a:xfrm>
            <a:off x="1590749" y="714304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2B14D8-18E7-4DA9-92EF-9FAD4810E709}"/>
              </a:ext>
            </a:extLst>
          </p:cNvPr>
          <p:cNvSpPr txBox="1"/>
          <p:nvPr/>
        </p:nvSpPr>
        <p:spPr>
          <a:xfrm>
            <a:off x="472909" y="618880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1972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772791-9C0C-4055-A651-81C6D72ED3CA}"/>
              </a:ext>
            </a:extLst>
          </p:cNvPr>
          <p:cNvSpPr txBox="1"/>
          <p:nvPr/>
        </p:nvSpPr>
        <p:spPr>
          <a:xfrm>
            <a:off x="2179716" y="618880"/>
            <a:ext cx="16993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Smalltalk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FF4C040-331C-452B-9785-0B50DC4BE5A9}"/>
              </a:ext>
            </a:extLst>
          </p:cNvPr>
          <p:cNvSpPr/>
          <p:nvPr/>
        </p:nvSpPr>
        <p:spPr>
          <a:xfrm>
            <a:off x="1590749" y="2500741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D582B-25F9-4212-AB1C-073AF8D8A3AF}"/>
              </a:ext>
            </a:extLst>
          </p:cNvPr>
          <p:cNvSpPr txBox="1"/>
          <p:nvPr/>
        </p:nvSpPr>
        <p:spPr>
          <a:xfrm>
            <a:off x="472909" y="2405317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1972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8964E-B813-4CA3-B0E9-1A96409D5CFF}"/>
              </a:ext>
            </a:extLst>
          </p:cNvPr>
          <p:cNvSpPr txBox="1"/>
          <p:nvPr/>
        </p:nvSpPr>
        <p:spPr>
          <a:xfrm>
            <a:off x="2179716" y="2405317"/>
            <a:ext cx="12536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Prolog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752773B-6620-41D8-A4BB-08FE48964C40}"/>
              </a:ext>
            </a:extLst>
          </p:cNvPr>
          <p:cNvSpPr/>
          <p:nvPr/>
        </p:nvSpPr>
        <p:spPr>
          <a:xfrm>
            <a:off x="1590749" y="3961812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3FDF64-D151-4CB8-9968-22C5869682F9}"/>
              </a:ext>
            </a:extLst>
          </p:cNvPr>
          <p:cNvSpPr txBox="1"/>
          <p:nvPr/>
        </p:nvSpPr>
        <p:spPr>
          <a:xfrm>
            <a:off x="472909" y="3866388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1973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ED9E0C-6C0C-47A5-8270-8F0304B01204}"/>
              </a:ext>
            </a:extLst>
          </p:cNvPr>
          <p:cNvSpPr txBox="1"/>
          <p:nvPr/>
        </p:nvSpPr>
        <p:spPr>
          <a:xfrm>
            <a:off x="2179716" y="3866388"/>
            <a:ext cx="708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ML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61A592-9B96-4650-B936-6A744217CD80}"/>
              </a:ext>
            </a:extLst>
          </p:cNvPr>
          <p:cNvSpPr/>
          <p:nvPr/>
        </p:nvSpPr>
        <p:spPr>
          <a:xfrm>
            <a:off x="1590749" y="5586909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508AA9-5A11-4B1A-885E-D3EA72CFAE40}"/>
              </a:ext>
            </a:extLst>
          </p:cNvPr>
          <p:cNvSpPr txBox="1"/>
          <p:nvPr/>
        </p:nvSpPr>
        <p:spPr>
          <a:xfrm>
            <a:off x="472909" y="5491485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1975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1FD5DF-B5BA-40BF-8E10-AA1E0565F1E6}"/>
              </a:ext>
            </a:extLst>
          </p:cNvPr>
          <p:cNvSpPr txBox="1"/>
          <p:nvPr/>
        </p:nvSpPr>
        <p:spPr>
          <a:xfrm>
            <a:off x="2179716" y="5491485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Scheme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550982-B56E-495B-A93C-D17D357809AF}"/>
              </a:ext>
            </a:extLst>
          </p:cNvPr>
          <p:cNvSpPr txBox="1"/>
          <p:nvPr/>
        </p:nvSpPr>
        <p:spPr>
          <a:xfrm>
            <a:off x="2627744" y="4711914"/>
            <a:ext cx="5164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Functional Programming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79AE483-81F9-4199-858A-34BFBC045DFA}"/>
              </a:ext>
            </a:extLst>
          </p:cNvPr>
          <p:cNvSpPr/>
          <p:nvPr/>
        </p:nvSpPr>
        <p:spPr>
          <a:xfrm>
            <a:off x="2061797" y="3712098"/>
            <a:ext cx="1598729" cy="1013069"/>
          </a:xfrm>
          <a:prstGeom prst="ellipse">
            <a:avLst/>
          </a:prstGeom>
          <a:noFill/>
          <a:ln w="571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B888F0B-FF48-4811-B53C-F9E88AEC60C8}"/>
              </a:ext>
            </a:extLst>
          </p:cNvPr>
          <p:cNvSpPr/>
          <p:nvPr/>
        </p:nvSpPr>
        <p:spPr>
          <a:xfrm>
            <a:off x="2161185" y="5303123"/>
            <a:ext cx="1598729" cy="1013069"/>
          </a:xfrm>
          <a:prstGeom prst="ellipse">
            <a:avLst/>
          </a:prstGeom>
          <a:noFill/>
          <a:ln w="571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85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P spid="21" grpId="0"/>
      <p:bldP spid="22" grpId="0" animBg="1"/>
      <p:bldP spid="2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As project scale became complicated,</a:t>
            </a:r>
          </a:p>
          <a:p>
            <a:r>
              <a:rPr lang="en-US" sz="3200" dirty="0"/>
              <a:t>people began to think </a:t>
            </a:r>
            <a:r>
              <a:rPr lang="en-US" sz="3200" b="1" dirty="0"/>
              <a:t>how to increase productivity in programming</a:t>
            </a:r>
          </a:p>
          <a:p>
            <a:r>
              <a:rPr lang="en-US" sz="3200" dirty="0">
                <a:sym typeface="Wingdings" panose="05000000000000000000" pitchFamily="2" charset="2"/>
              </a:rPr>
              <a:t> </a:t>
            </a:r>
            <a:r>
              <a:rPr lang="en-US" sz="3200" dirty="0"/>
              <a:t>How to manage big program efficiently</a:t>
            </a:r>
          </a:p>
        </p:txBody>
      </p:sp>
      <p:pic>
        <p:nvPicPr>
          <p:cNvPr id="3" name="Graphic 2" descr="Users with solid fill">
            <a:extLst>
              <a:ext uri="{FF2B5EF4-FFF2-40B4-BE49-F238E27FC236}">
                <a16:creationId xmlns:a16="http://schemas.microsoft.com/office/drawing/2014/main" id="{DB633156-F13C-4FF5-971E-A06BC81F6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59355" y="4237382"/>
            <a:ext cx="2305871" cy="2305871"/>
          </a:xfrm>
          <a:prstGeom prst="rect">
            <a:avLst/>
          </a:prstGeom>
        </p:spPr>
      </p:pic>
      <p:pic>
        <p:nvPicPr>
          <p:cNvPr id="6" name="Graphic 5" descr="Thought bubble outline">
            <a:extLst>
              <a:ext uri="{FF2B5EF4-FFF2-40B4-BE49-F238E27FC236}">
                <a16:creationId xmlns:a16="http://schemas.microsoft.com/office/drawing/2014/main" id="{1731613E-989A-4BE8-B18B-72A309FDB6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60504" y="3504141"/>
            <a:ext cx="1278817" cy="127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76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Object-Oriented Programming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Manage program in terms of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B7EC59-8206-4078-879E-F2628EDFE8D8}"/>
              </a:ext>
            </a:extLst>
          </p:cNvPr>
          <p:cNvSpPr txBox="1"/>
          <p:nvPr/>
        </p:nvSpPr>
        <p:spPr>
          <a:xfrm>
            <a:off x="1950769" y="5489132"/>
            <a:ext cx="3853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Without Object-Oriented Programming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E99D41-64B7-4A05-B4D6-9F40CD644EC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6245" y="2645043"/>
            <a:ext cx="3159004" cy="2770919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95F223-8890-4141-9F65-C03F92497885}"/>
              </a:ext>
            </a:extLst>
          </p:cNvPr>
          <p:cNvSpPr txBox="1"/>
          <p:nvPr/>
        </p:nvSpPr>
        <p:spPr>
          <a:xfrm>
            <a:off x="5776166" y="2645043"/>
            <a:ext cx="3227550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int box1x;</a:t>
            </a:r>
          </a:p>
          <a:p>
            <a:r>
              <a:rPr lang="en-US" dirty="0"/>
              <a:t>int box1y;</a:t>
            </a:r>
          </a:p>
          <a:p>
            <a:r>
              <a:rPr lang="en-US" dirty="0"/>
              <a:t>int box2x;</a:t>
            </a:r>
          </a:p>
          <a:p>
            <a:endParaRPr lang="en-US" dirty="0"/>
          </a:p>
          <a:p>
            <a:r>
              <a:rPr lang="en-US" dirty="0"/>
              <a:t>int </a:t>
            </a:r>
            <a:r>
              <a:rPr lang="en-US" dirty="0" err="1"/>
              <a:t>ballx</a:t>
            </a:r>
            <a:r>
              <a:rPr lang="en-US" dirty="0"/>
              <a:t>;</a:t>
            </a:r>
          </a:p>
          <a:p>
            <a:r>
              <a:rPr lang="en-US" dirty="0"/>
              <a:t>int bally;</a:t>
            </a:r>
          </a:p>
          <a:p>
            <a:endParaRPr lang="en-US" dirty="0"/>
          </a:p>
          <a:p>
            <a:r>
              <a:rPr lang="en-US" dirty="0"/>
              <a:t>break(box1x, box1y, </a:t>
            </a:r>
            <a:r>
              <a:rPr lang="en-US" dirty="0" err="1"/>
              <a:t>ballx</a:t>
            </a:r>
            <a:r>
              <a:rPr lang="en-US" dirty="0"/>
              <a:t>, bally);</a:t>
            </a:r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A44399-9262-4F9E-A226-A05A45468B43}"/>
              </a:ext>
            </a:extLst>
          </p:cNvPr>
          <p:cNvSpPr txBox="1"/>
          <p:nvPr/>
        </p:nvSpPr>
        <p:spPr>
          <a:xfrm>
            <a:off x="6100036" y="3465430"/>
            <a:ext cx="461665" cy="38087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b="1" dirty="0"/>
              <a:t>. . 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377C7E-8AE9-49B3-8E6E-DAB826066890}"/>
              </a:ext>
            </a:extLst>
          </p:cNvPr>
          <p:cNvSpPr txBox="1"/>
          <p:nvPr/>
        </p:nvSpPr>
        <p:spPr>
          <a:xfrm>
            <a:off x="6172923" y="4978876"/>
            <a:ext cx="461665" cy="38087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b="1" dirty="0"/>
              <a:t>. . 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D3CEDC-5DAF-4119-811A-F179F7314B67}"/>
              </a:ext>
            </a:extLst>
          </p:cNvPr>
          <p:cNvSpPr txBox="1"/>
          <p:nvPr/>
        </p:nvSpPr>
        <p:spPr>
          <a:xfrm>
            <a:off x="6715665" y="5511610"/>
            <a:ext cx="1331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code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7EB357-1BD1-4050-9FEA-722DC493AC73}"/>
              </a:ext>
            </a:extLst>
          </p:cNvPr>
          <p:cNvSpPr txBox="1"/>
          <p:nvPr/>
        </p:nvSpPr>
        <p:spPr>
          <a:xfrm>
            <a:off x="2299254" y="5992368"/>
            <a:ext cx="5839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When error happens in ball, need to look at all part of code</a:t>
            </a:r>
          </a:p>
        </p:txBody>
      </p:sp>
    </p:spTree>
    <p:extLst>
      <p:ext uri="{BB962C8B-B14F-4D97-AF65-F5344CB8AC3E}">
        <p14:creationId xmlns:p14="http://schemas.microsoft.com/office/powerpoint/2010/main" val="407261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Object-Oriented Programming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Manage program in terms of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B7EC59-8206-4078-879E-F2628EDFE8D8}"/>
              </a:ext>
            </a:extLst>
          </p:cNvPr>
          <p:cNvSpPr txBox="1"/>
          <p:nvPr/>
        </p:nvSpPr>
        <p:spPr>
          <a:xfrm>
            <a:off x="1950769" y="5489132"/>
            <a:ext cx="3533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Object-Oriented Programming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E99D41-64B7-4A05-B4D6-9F40CD644EC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6245" y="2645043"/>
            <a:ext cx="3159004" cy="2770919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95F223-8890-4141-9F65-C03F92497885}"/>
              </a:ext>
            </a:extLst>
          </p:cNvPr>
          <p:cNvSpPr txBox="1"/>
          <p:nvPr/>
        </p:nvSpPr>
        <p:spPr>
          <a:xfrm>
            <a:off x="5776166" y="2645043"/>
            <a:ext cx="114197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class Box {</a:t>
            </a:r>
          </a:p>
          <a:p>
            <a:r>
              <a:rPr lang="en-US" dirty="0"/>
              <a:t>    int x;</a:t>
            </a:r>
          </a:p>
          <a:p>
            <a:r>
              <a:rPr lang="en-US" dirty="0"/>
              <a:t>    int y;</a:t>
            </a:r>
          </a:p>
          <a:p>
            <a:r>
              <a:rPr lang="en-US" dirty="0"/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9AFD0D-4721-4BC5-9475-0DAD0EDF5C58}"/>
              </a:ext>
            </a:extLst>
          </p:cNvPr>
          <p:cNvSpPr/>
          <p:nvPr/>
        </p:nvSpPr>
        <p:spPr>
          <a:xfrm>
            <a:off x="3849757" y="3326296"/>
            <a:ext cx="510208" cy="2420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56B280-2291-48D3-A656-EEF3ED962FC4}"/>
              </a:ext>
            </a:extLst>
          </p:cNvPr>
          <p:cNvSpPr/>
          <p:nvPr/>
        </p:nvSpPr>
        <p:spPr>
          <a:xfrm>
            <a:off x="2299254" y="3326296"/>
            <a:ext cx="510208" cy="2420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96EC4B-F0E0-47C4-9D03-076327FE2979}"/>
              </a:ext>
            </a:extLst>
          </p:cNvPr>
          <p:cNvSpPr txBox="1"/>
          <p:nvPr/>
        </p:nvSpPr>
        <p:spPr>
          <a:xfrm>
            <a:off x="2263992" y="3575214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BD2CEA-BC10-4713-8AD5-2149C6FA02FE}"/>
              </a:ext>
            </a:extLst>
          </p:cNvPr>
          <p:cNvSpPr txBox="1"/>
          <p:nvPr/>
        </p:nvSpPr>
        <p:spPr>
          <a:xfrm>
            <a:off x="2583052" y="3568373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2EFC70-D5CC-4EF7-9529-2B0F0DC39E7D}"/>
              </a:ext>
            </a:extLst>
          </p:cNvPr>
          <p:cNvSpPr txBox="1"/>
          <p:nvPr/>
        </p:nvSpPr>
        <p:spPr>
          <a:xfrm>
            <a:off x="3795740" y="3582055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97DCEA-E95B-4D46-B5D3-885032E3BB54}"/>
              </a:ext>
            </a:extLst>
          </p:cNvPr>
          <p:cNvSpPr txBox="1"/>
          <p:nvPr/>
        </p:nvSpPr>
        <p:spPr>
          <a:xfrm>
            <a:off x="4114800" y="3575214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D587EB-6D72-484A-96FC-3E19055DC65B}"/>
              </a:ext>
            </a:extLst>
          </p:cNvPr>
          <p:cNvSpPr/>
          <p:nvPr/>
        </p:nvSpPr>
        <p:spPr>
          <a:xfrm>
            <a:off x="3942522" y="4817165"/>
            <a:ext cx="311426" cy="28275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E7E5C6-5B8D-45C1-8656-4BEB5EB03446}"/>
              </a:ext>
            </a:extLst>
          </p:cNvPr>
          <p:cNvSpPr txBox="1"/>
          <p:nvPr/>
        </p:nvSpPr>
        <p:spPr>
          <a:xfrm>
            <a:off x="3790457" y="4394556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0ED7C2-A14A-4C48-AF30-57777C071366}"/>
              </a:ext>
            </a:extLst>
          </p:cNvPr>
          <p:cNvSpPr txBox="1"/>
          <p:nvPr/>
        </p:nvSpPr>
        <p:spPr>
          <a:xfrm>
            <a:off x="4109517" y="4387715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607A-9175-415B-8E7D-E97F01D8FA52}"/>
              </a:ext>
            </a:extLst>
          </p:cNvPr>
          <p:cNvSpPr txBox="1"/>
          <p:nvPr/>
        </p:nvSpPr>
        <p:spPr>
          <a:xfrm>
            <a:off x="6715665" y="5511610"/>
            <a:ext cx="1331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code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A39B3A-A071-4B64-ADD2-734D48D72A6F}"/>
              </a:ext>
            </a:extLst>
          </p:cNvPr>
          <p:cNvSpPr txBox="1"/>
          <p:nvPr/>
        </p:nvSpPr>
        <p:spPr>
          <a:xfrm>
            <a:off x="7604966" y="2645042"/>
            <a:ext cx="114165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class Ball {</a:t>
            </a:r>
          </a:p>
          <a:p>
            <a:r>
              <a:rPr lang="en-US" dirty="0"/>
              <a:t>    int x;</a:t>
            </a:r>
          </a:p>
          <a:p>
            <a:r>
              <a:rPr lang="en-US" dirty="0"/>
              <a:t>    int y;</a:t>
            </a:r>
          </a:p>
          <a:p>
            <a:r>
              <a:rPr lang="en-US" dirty="0"/>
              <a:t>}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2BB561-893E-4514-A29C-3BB2C903ABD8}"/>
              </a:ext>
            </a:extLst>
          </p:cNvPr>
          <p:cNvSpPr txBox="1"/>
          <p:nvPr/>
        </p:nvSpPr>
        <p:spPr>
          <a:xfrm>
            <a:off x="5776166" y="4077771"/>
            <a:ext cx="3043156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Box box1 = new Box();</a:t>
            </a:r>
          </a:p>
          <a:p>
            <a:r>
              <a:rPr lang="en-US" dirty="0"/>
              <a:t>Box box2 = new Box();</a:t>
            </a:r>
          </a:p>
          <a:p>
            <a:r>
              <a:rPr lang="en-US" dirty="0"/>
              <a:t>Ball </a:t>
            </a:r>
            <a:r>
              <a:rPr lang="en-US" dirty="0" err="1"/>
              <a:t>ball</a:t>
            </a:r>
            <a:r>
              <a:rPr lang="en-US" dirty="0"/>
              <a:t> = new Ball();</a:t>
            </a:r>
          </a:p>
          <a:p>
            <a:endParaRPr lang="en-US" dirty="0"/>
          </a:p>
          <a:p>
            <a:r>
              <a:rPr lang="en-US" dirty="0"/>
              <a:t>break(box1, ball);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9D2D920-FBB3-49A5-B41C-2DECAFA361EC}"/>
              </a:ext>
            </a:extLst>
          </p:cNvPr>
          <p:cNvCxnSpPr>
            <a:stCxn id="11" idx="2"/>
          </p:cNvCxnSpPr>
          <p:nvPr/>
        </p:nvCxnSpPr>
        <p:spPr>
          <a:xfrm flipH="1">
            <a:off x="2430780" y="3568373"/>
            <a:ext cx="123578" cy="1273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2BCF64E-6214-45F1-A735-057B1171F68A}"/>
              </a:ext>
            </a:extLst>
          </p:cNvPr>
          <p:cNvCxnSpPr/>
          <p:nvPr/>
        </p:nvCxnSpPr>
        <p:spPr>
          <a:xfrm>
            <a:off x="2602230" y="3569970"/>
            <a:ext cx="106680" cy="12573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635E87-FA8A-4DB0-8F30-44F15BA1DC1C}"/>
              </a:ext>
            </a:extLst>
          </p:cNvPr>
          <p:cNvCxnSpPr/>
          <p:nvPr/>
        </p:nvCxnSpPr>
        <p:spPr>
          <a:xfrm flipH="1">
            <a:off x="3953288" y="3579276"/>
            <a:ext cx="123578" cy="1273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2D2736D-0670-4563-A91E-328F636AF233}"/>
              </a:ext>
            </a:extLst>
          </p:cNvPr>
          <p:cNvCxnSpPr/>
          <p:nvPr/>
        </p:nvCxnSpPr>
        <p:spPr>
          <a:xfrm>
            <a:off x="4124738" y="3580873"/>
            <a:ext cx="106680" cy="12573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99C429F-2137-454D-8031-B6AE0017316E}"/>
              </a:ext>
            </a:extLst>
          </p:cNvPr>
          <p:cNvCxnSpPr/>
          <p:nvPr/>
        </p:nvCxnSpPr>
        <p:spPr>
          <a:xfrm flipH="1">
            <a:off x="4105031" y="4689424"/>
            <a:ext cx="123578" cy="1273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E7B5072-5D68-4B53-B3F8-8775FD935CA9}"/>
              </a:ext>
            </a:extLst>
          </p:cNvPr>
          <p:cNvCxnSpPr/>
          <p:nvPr/>
        </p:nvCxnSpPr>
        <p:spPr>
          <a:xfrm>
            <a:off x="3967829" y="4691021"/>
            <a:ext cx="106680" cy="12573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935D2DD-F4B5-434F-927A-136742DB8364}"/>
              </a:ext>
            </a:extLst>
          </p:cNvPr>
          <p:cNvSpPr txBox="1"/>
          <p:nvPr/>
        </p:nvSpPr>
        <p:spPr>
          <a:xfrm>
            <a:off x="2299254" y="5992368"/>
            <a:ext cx="5806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When error happens in ball, just need to look at ball object</a:t>
            </a:r>
          </a:p>
        </p:txBody>
      </p:sp>
    </p:spTree>
    <p:extLst>
      <p:ext uri="{BB962C8B-B14F-4D97-AF65-F5344CB8AC3E}">
        <p14:creationId xmlns:p14="http://schemas.microsoft.com/office/powerpoint/2010/main" val="80127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sh dir="u"/>
      </p:transition>
    </mc:Choice>
    <mc:Fallback>
      <p:transition spd="slow">
        <p:push dir="u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Object-Oriented Programming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Manage program in terms of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Easy to handle errors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Code reuse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Easy extension to existing program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3440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1983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C++ (C with Classes)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Developed by Bjarne </a:t>
            </a:r>
            <a:r>
              <a:rPr lang="en-US" sz="3200" dirty="0" err="1"/>
              <a:t>Stroustrup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Extended C with object-oriented programming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Still very widely used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9381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6408-4F72-4FD8-9F5D-AE86CAA3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83159-ACB7-42D0-8983-893055E8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Almost 70 years of history (since 1940s…)</a:t>
            </a:r>
          </a:p>
          <a:p>
            <a:r>
              <a:rPr lang="en-US" dirty="0"/>
              <a:t>Currently, around 700 programming languages </a:t>
            </a:r>
          </a:p>
          <a:p>
            <a:r>
              <a:rPr lang="en-US" dirty="0"/>
              <a:t>Now, let’s start the time travel!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80568C-C068-4B3C-AD0E-91F41C09A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595" y="3429000"/>
            <a:ext cx="3024809" cy="30248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D17748-6DE1-446F-A68A-D141B784E462}"/>
              </a:ext>
            </a:extLst>
          </p:cNvPr>
          <p:cNvSpPr txBox="1"/>
          <p:nvPr/>
        </p:nvSpPr>
        <p:spPr>
          <a:xfrm>
            <a:off x="2806975" y="6453809"/>
            <a:ext cx="353004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https://sloanreview.mit.edu/article/imaginary-time-travel-as-a-leadership-tool/</a:t>
            </a:r>
          </a:p>
        </p:txBody>
      </p:sp>
    </p:spTree>
    <p:extLst>
      <p:ext uri="{BB962C8B-B14F-4D97-AF65-F5344CB8AC3E}">
        <p14:creationId xmlns:p14="http://schemas.microsoft.com/office/powerpoint/2010/main" val="332248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09F3AA6-3A0E-44C5-9ADB-03D6C5BA7D53}"/>
              </a:ext>
            </a:extLst>
          </p:cNvPr>
          <p:cNvSpPr/>
          <p:nvPr/>
        </p:nvSpPr>
        <p:spPr>
          <a:xfrm>
            <a:off x="1590749" y="1118496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2B14D8-18E7-4DA9-92EF-9FAD4810E709}"/>
              </a:ext>
            </a:extLst>
          </p:cNvPr>
          <p:cNvSpPr txBox="1"/>
          <p:nvPr/>
        </p:nvSpPr>
        <p:spPr>
          <a:xfrm>
            <a:off x="472909" y="102307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1983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772791-9C0C-4055-A651-81C6D72ED3CA}"/>
              </a:ext>
            </a:extLst>
          </p:cNvPr>
          <p:cNvSpPr txBox="1"/>
          <p:nvPr/>
        </p:nvSpPr>
        <p:spPr>
          <a:xfrm>
            <a:off x="2179716" y="1023072"/>
            <a:ext cx="835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Ada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FF4C040-331C-452B-9785-0B50DC4BE5A9}"/>
              </a:ext>
            </a:extLst>
          </p:cNvPr>
          <p:cNvSpPr/>
          <p:nvPr/>
        </p:nvSpPr>
        <p:spPr>
          <a:xfrm>
            <a:off x="1590749" y="2743593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D582B-25F9-4212-AB1C-073AF8D8A3AF}"/>
              </a:ext>
            </a:extLst>
          </p:cNvPr>
          <p:cNvSpPr txBox="1"/>
          <p:nvPr/>
        </p:nvSpPr>
        <p:spPr>
          <a:xfrm>
            <a:off x="472909" y="2648169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1984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8964E-B813-4CA3-B0E9-1A96409D5CFF}"/>
              </a:ext>
            </a:extLst>
          </p:cNvPr>
          <p:cNvSpPr txBox="1"/>
          <p:nvPr/>
        </p:nvSpPr>
        <p:spPr>
          <a:xfrm>
            <a:off x="2179716" y="2648169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MATLAB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752773B-6620-41D8-A4BB-08FE48964C40}"/>
              </a:ext>
            </a:extLst>
          </p:cNvPr>
          <p:cNvSpPr/>
          <p:nvPr/>
        </p:nvSpPr>
        <p:spPr>
          <a:xfrm>
            <a:off x="1590749" y="4366004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3FDF64-D151-4CB8-9968-22C5869682F9}"/>
              </a:ext>
            </a:extLst>
          </p:cNvPr>
          <p:cNvSpPr txBox="1"/>
          <p:nvPr/>
        </p:nvSpPr>
        <p:spPr>
          <a:xfrm>
            <a:off x="472909" y="4270580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1985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ED9E0C-6C0C-47A5-8270-8F0304B01204}"/>
              </a:ext>
            </a:extLst>
          </p:cNvPr>
          <p:cNvSpPr txBox="1"/>
          <p:nvPr/>
        </p:nvSpPr>
        <p:spPr>
          <a:xfrm>
            <a:off x="2179716" y="4270580"/>
            <a:ext cx="10136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Eiffel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61A592-9B96-4650-B936-6A744217CD80}"/>
              </a:ext>
            </a:extLst>
          </p:cNvPr>
          <p:cNvSpPr/>
          <p:nvPr/>
        </p:nvSpPr>
        <p:spPr>
          <a:xfrm>
            <a:off x="1590749" y="5991101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508AA9-5A11-4B1A-885E-D3EA72CFAE40}"/>
              </a:ext>
            </a:extLst>
          </p:cNvPr>
          <p:cNvSpPr txBox="1"/>
          <p:nvPr/>
        </p:nvSpPr>
        <p:spPr>
          <a:xfrm>
            <a:off x="472909" y="5895677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1986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1FD5DF-B5BA-40BF-8E10-AA1E0565F1E6}"/>
              </a:ext>
            </a:extLst>
          </p:cNvPr>
          <p:cNvSpPr txBox="1"/>
          <p:nvPr/>
        </p:nvSpPr>
        <p:spPr>
          <a:xfrm>
            <a:off x="2179716" y="5895677"/>
            <a:ext cx="2110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Objective-C</a:t>
            </a:r>
          </a:p>
        </p:txBody>
      </p:sp>
    </p:spTree>
    <p:extLst>
      <p:ext uri="{BB962C8B-B14F-4D97-AF65-F5344CB8AC3E}">
        <p14:creationId xmlns:p14="http://schemas.microsoft.com/office/powerpoint/2010/main" val="73777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09F3AA6-3A0E-44C5-9ADB-03D6C5BA7D53}"/>
              </a:ext>
            </a:extLst>
          </p:cNvPr>
          <p:cNvSpPr/>
          <p:nvPr/>
        </p:nvSpPr>
        <p:spPr>
          <a:xfrm>
            <a:off x="1590749" y="714304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2B14D8-18E7-4DA9-92EF-9FAD4810E709}"/>
              </a:ext>
            </a:extLst>
          </p:cNvPr>
          <p:cNvSpPr txBox="1"/>
          <p:nvPr/>
        </p:nvSpPr>
        <p:spPr>
          <a:xfrm>
            <a:off x="472909" y="618880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1986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772791-9C0C-4055-A651-81C6D72ED3CA}"/>
              </a:ext>
            </a:extLst>
          </p:cNvPr>
          <p:cNvSpPr txBox="1"/>
          <p:nvPr/>
        </p:nvSpPr>
        <p:spPr>
          <a:xfrm>
            <a:off x="2179716" y="618880"/>
            <a:ext cx="16738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LabVIEW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FF4C040-331C-452B-9785-0B50DC4BE5A9}"/>
              </a:ext>
            </a:extLst>
          </p:cNvPr>
          <p:cNvSpPr/>
          <p:nvPr/>
        </p:nvSpPr>
        <p:spPr>
          <a:xfrm>
            <a:off x="1590749" y="2339401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D582B-25F9-4212-AB1C-073AF8D8A3AF}"/>
              </a:ext>
            </a:extLst>
          </p:cNvPr>
          <p:cNvSpPr txBox="1"/>
          <p:nvPr/>
        </p:nvSpPr>
        <p:spPr>
          <a:xfrm>
            <a:off x="472909" y="2243977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1986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8964E-B813-4CA3-B0E9-1A96409D5CFF}"/>
              </a:ext>
            </a:extLst>
          </p:cNvPr>
          <p:cNvSpPr txBox="1"/>
          <p:nvPr/>
        </p:nvSpPr>
        <p:spPr>
          <a:xfrm>
            <a:off x="2179716" y="2243977"/>
            <a:ext cx="12298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Erlang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752773B-6620-41D8-A4BB-08FE48964C40}"/>
              </a:ext>
            </a:extLst>
          </p:cNvPr>
          <p:cNvSpPr/>
          <p:nvPr/>
        </p:nvSpPr>
        <p:spPr>
          <a:xfrm>
            <a:off x="1590749" y="3961812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3FDF64-D151-4CB8-9968-22C5869682F9}"/>
              </a:ext>
            </a:extLst>
          </p:cNvPr>
          <p:cNvSpPr txBox="1"/>
          <p:nvPr/>
        </p:nvSpPr>
        <p:spPr>
          <a:xfrm>
            <a:off x="472909" y="3866388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1987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ED9E0C-6C0C-47A5-8270-8F0304B01204}"/>
              </a:ext>
            </a:extLst>
          </p:cNvPr>
          <p:cNvSpPr txBox="1"/>
          <p:nvPr/>
        </p:nvSpPr>
        <p:spPr>
          <a:xfrm>
            <a:off x="2179716" y="3866388"/>
            <a:ext cx="8288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Perl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61A592-9B96-4650-B936-6A744217CD80}"/>
              </a:ext>
            </a:extLst>
          </p:cNvPr>
          <p:cNvSpPr/>
          <p:nvPr/>
        </p:nvSpPr>
        <p:spPr>
          <a:xfrm>
            <a:off x="1590749" y="5586909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508AA9-5A11-4B1A-885E-D3EA72CFAE40}"/>
              </a:ext>
            </a:extLst>
          </p:cNvPr>
          <p:cNvSpPr txBox="1"/>
          <p:nvPr/>
        </p:nvSpPr>
        <p:spPr>
          <a:xfrm>
            <a:off x="472909" y="5491485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1990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1FD5DF-B5BA-40BF-8E10-AA1E0565F1E6}"/>
              </a:ext>
            </a:extLst>
          </p:cNvPr>
          <p:cNvSpPr txBox="1"/>
          <p:nvPr/>
        </p:nvSpPr>
        <p:spPr>
          <a:xfrm>
            <a:off x="2179716" y="5491485"/>
            <a:ext cx="1364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Haskell</a:t>
            </a:r>
          </a:p>
        </p:txBody>
      </p:sp>
    </p:spTree>
    <p:extLst>
      <p:ext uri="{BB962C8B-B14F-4D97-AF65-F5344CB8AC3E}">
        <p14:creationId xmlns:p14="http://schemas.microsoft.com/office/powerpoint/2010/main" val="378782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3552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Python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Developed by Guido van Rossum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Started implementation as a hobby during the Christmas week in 1989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Simple syntax,</a:t>
            </a:r>
            <a:r>
              <a:rPr lang="en-US" sz="2800" dirty="0">
                <a:solidFill>
                  <a:prstClr val="black"/>
                </a:solidFill>
                <a:latin typeface="Calibri" panose="020F0502020204030204"/>
              </a:rPr>
              <a:t> Fast implementation speed, Various applications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Taught in COMP 151</a:t>
            </a:r>
          </a:p>
        </p:txBody>
      </p:sp>
    </p:spTree>
    <p:extLst>
      <p:ext uri="{BB962C8B-B14F-4D97-AF65-F5344CB8AC3E}">
        <p14:creationId xmlns:p14="http://schemas.microsoft.com/office/powerpoint/2010/main" val="68986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1994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Developed by James Gosling at SUN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intended to run on interactive TV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Making program runs on many types of machine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Failed because of hardware limitation at that time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3E8625-67CD-43B6-8CC1-CBDF345C2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012" y="4952303"/>
            <a:ext cx="3352785" cy="19058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12DF0D-AB13-4FD9-B42D-3B34354ED06A}"/>
              </a:ext>
            </a:extLst>
          </p:cNvPr>
          <p:cNvSpPr txBox="1"/>
          <p:nvPr/>
        </p:nvSpPr>
        <p:spPr>
          <a:xfrm>
            <a:off x="6057891" y="6019170"/>
            <a:ext cx="206402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https://www.business2community.com/tech-gadgets/apple-finally-makes-interactive-tv-a-reality-01376244</a:t>
            </a:r>
          </a:p>
        </p:txBody>
      </p:sp>
    </p:spTree>
    <p:extLst>
      <p:ext uri="{BB962C8B-B14F-4D97-AF65-F5344CB8AC3E}">
        <p14:creationId xmlns:p14="http://schemas.microsoft.com/office/powerpoint/2010/main" val="83656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1994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After interactive TV failed, Java’s focus was changed to web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As web became popular, Java became popular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Taught in COMP 152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81894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09F3AA6-3A0E-44C5-9ADB-03D6C5BA7D53}"/>
              </a:ext>
            </a:extLst>
          </p:cNvPr>
          <p:cNvSpPr/>
          <p:nvPr/>
        </p:nvSpPr>
        <p:spPr>
          <a:xfrm>
            <a:off x="1590749" y="1077161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2B14D8-18E7-4DA9-92EF-9FAD4810E709}"/>
              </a:ext>
            </a:extLst>
          </p:cNvPr>
          <p:cNvSpPr txBox="1"/>
          <p:nvPr/>
        </p:nvSpPr>
        <p:spPr>
          <a:xfrm>
            <a:off x="472909" y="981737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1995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772791-9C0C-4055-A651-81C6D72ED3CA}"/>
              </a:ext>
            </a:extLst>
          </p:cNvPr>
          <p:cNvSpPr txBox="1"/>
          <p:nvPr/>
        </p:nvSpPr>
        <p:spPr>
          <a:xfrm>
            <a:off x="2179716" y="981737"/>
            <a:ext cx="10242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Ruby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FF4C040-331C-452B-9785-0B50DC4BE5A9}"/>
              </a:ext>
            </a:extLst>
          </p:cNvPr>
          <p:cNvSpPr/>
          <p:nvPr/>
        </p:nvSpPr>
        <p:spPr>
          <a:xfrm>
            <a:off x="1590749" y="2702258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D582B-25F9-4212-AB1C-073AF8D8A3AF}"/>
              </a:ext>
            </a:extLst>
          </p:cNvPr>
          <p:cNvSpPr txBox="1"/>
          <p:nvPr/>
        </p:nvSpPr>
        <p:spPr>
          <a:xfrm>
            <a:off x="472909" y="2606834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1995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8964E-B813-4CA3-B0E9-1A96409D5CFF}"/>
              </a:ext>
            </a:extLst>
          </p:cNvPr>
          <p:cNvSpPr txBox="1"/>
          <p:nvPr/>
        </p:nvSpPr>
        <p:spPr>
          <a:xfrm>
            <a:off x="2179716" y="2606834"/>
            <a:ext cx="18355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JavaScript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752773B-6620-41D8-A4BB-08FE48964C40}"/>
              </a:ext>
            </a:extLst>
          </p:cNvPr>
          <p:cNvSpPr/>
          <p:nvPr/>
        </p:nvSpPr>
        <p:spPr>
          <a:xfrm>
            <a:off x="1590749" y="3561176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3FDF64-D151-4CB8-9968-22C5869682F9}"/>
              </a:ext>
            </a:extLst>
          </p:cNvPr>
          <p:cNvSpPr txBox="1"/>
          <p:nvPr/>
        </p:nvSpPr>
        <p:spPr>
          <a:xfrm>
            <a:off x="472909" y="346575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1995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ED9E0C-6C0C-47A5-8270-8F0304B01204}"/>
              </a:ext>
            </a:extLst>
          </p:cNvPr>
          <p:cNvSpPr txBox="1"/>
          <p:nvPr/>
        </p:nvSpPr>
        <p:spPr>
          <a:xfrm>
            <a:off x="2179716" y="3465752"/>
            <a:ext cx="864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PHP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61A592-9B96-4650-B936-6A744217CD80}"/>
              </a:ext>
            </a:extLst>
          </p:cNvPr>
          <p:cNvSpPr/>
          <p:nvPr/>
        </p:nvSpPr>
        <p:spPr>
          <a:xfrm>
            <a:off x="1590749" y="4441865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508AA9-5A11-4B1A-885E-D3EA72CFAE40}"/>
              </a:ext>
            </a:extLst>
          </p:cNvPr>
          <p:cNvSpPr txBox="1"/>
          <p:nvPr/>
        </p:nvSpPr>
        <p:spPr>
          <a:xfrm>
            <a:off x="472909" y="4346441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1997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1FD5DF-B5BA-40BF-8E10-AA1E0565F1E6}"/>
              </a:ext>
            </a:extLst>
          </p:cNvPr>
          <p:cNvSpPr txBox="1"/>
          <p:nvPr/>
        </p:nvSpPr>
        <p:spPr>
          <a:xfrm>
            <a:off x="2179716" y="4346441"/>
            <a:ext cx="11312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Rebol</a:t>
            </a:r>
            <a:endParaRPr lang="en-US" sz="32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28EFBC9-1F58-4254-9DB6-46382075CE04}"/>
              </a:ext>
            </a:extLst>
          </p:cNvPr>
          <p:cNvSpPr/>
          <p:nvPr/>
        </p:nvSpPr>
        <p:spPr>
          <a:xfrm>
            <a:off x="1590750" y="1889710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B2A90C-4D72-461C-B30B-F5F42530A9D4}"/>
              </a:ext>
            </a:extLst>
          </p:cNvPr>
          <p:cNvSpPr txBox="1"/>
          <p:nvPr/>
        </p:nvSpPr>
        <p:spPr>
          <a:xfrm>
            <a:off x="472910" y="1794286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1995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456C10-B8E4-4D63-9717-A36ADC2E2703}"/>
              </a:ext>
            </a:extLst>
          </p:cNvPr>
          <p:cNvSpPr txBox="1"/>
          <p:nvPr/>
        </p:nvSpPr>
        <p:spPr>
          <a:xfrm>
            <a:off x="2179717" y="1794286"/>
            <a:ext cx="12634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Delphi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CCC6B54-FFA5-4E3A-9982-E73FAE9F9078}"/>
              </a:ext>
            </a:extLst>
          </p:cNvPr>
          <p:cNvSpPr/>
          <p:nvPr/>
        </p:nvSpPr>
        <p:spPr>
          <a:xfrm>
            <a:off x="1590750" y="5294298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161A5C-51C9-4D40-903F-68E5CEEFAEBD}"/>
              </a:ext>
            </a:extLst>
          </p:cNvPr>
          <p:cNvSpPr txBox="1"/>
          <p:nvPr/>
        </p:nvSpPr>
        <p:spPr>
          <a:xfrm>
            <a:off x="472910" y="5198874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6F5E49-07B0-4FC7-8911-E0CD9526A035}"/>
              </a:ext>
            </a:extLst>
          </p:cNvPr>
          <p:cNvSpPr txBox="1"/>
          <p:nvPr/>
        </p:nvSpPr>
        <p:spPr>
          <a:xfrm>
            <a:off x="2179717" y="5198874"/>
            <a:ext cx="22122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ActionScript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6EC852C-17B7-4BA1-812F-858863DC7393}"/>
              </a:ext>
            </a:extLst>
          </p:cNvPr>
          <p:cNvSpPr/>
          <p:nvPr/>
        </p:nvSpPr>
        <p:spPr>
          <a:xfrm>
            <a:off x="1590749" y="6144159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F5CEDF6-517D-4700-9E4A-504B7842DF6B}"/>
              </a:ext>
            </a:extLst>
          </p:cNvPr>
          <p:cNvSpPr txBox="1"/>
          <p:nvPr/>
        </p:nvSpPr>
        <p:spPr>
          <a:xfrm>
            <a:off x="472909" y="6048735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0A1C99-D4C7-46BE-96BE-1D9495606D44}"/>
              </a:ext>
            </a:extLst>
          </p:cNvPr>
          <p:cNvSpPr txBox="1"/>
          <p:nvPr/>
        </p:nvSpPr>
        <p:spPr>
          <a:xfrm>
            <a:off x="2179716" y="6048735"/>
            <a:ext cx="6094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95859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09F3AA6-3A0E-44C5-9ADB-03D6C5BA7D53}"/>
              </a:ext>
            </a:extLst>
          </p:cNvPr>
          <p:cNvSpPr/>
          <p:nvPr/>
        </p:nvSpPr>
        <p:spPr>
          <a:xfrm>
            <a:off x="1590749" y="1077161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2B14D8-18E7-4DA9-92EF-9FAD4810E709}"/>
              </a:ext>
            </a:extLst>
          </p:cNvPr>
          <p:cNvSpPr txBox="1"/>
          <p:nvPr/>
        </p:nvSpPr>
        <p:spPr>
          <a:xfrm>
            <a:off x="472909" y="981737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772791-9C0C-4055-A651-81C6D72ED3CA}"/>
              </a:ext>
            </a:extLst>
          </p:cNvPr>
          <p:cNvSpPr txBox="1"/>
          <p:nvPr/>
        </p:nvSpPr>
        <p:spPr>
          <a:xfrm>
            <a:off x="2179716" y="981737"/>
            <a:ext cx="13857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Groovy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FF4C040-331C-452B-9785-0B50DC4BE5A9}"/>
              </a:ext>
            </a:extLst>
          </p:cNvPr>
          <p:cNvSpPr/>
          <p:nvPr/>
        </p:nvSpPr>
        <p:spPr>
          <a:xfrm>
            <a:off x="1590749" y="2702258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D582B-25F9-4212-AB1C-073AF8D8A3AF}"/>
              </a:ext>
            </a:extLst>
          </p:cNvPr>
          <p:cNvSpPr txBox="1"/>
          <p:nvPr/>
        </p:nvSpPr>
        <p:spPr>
          <a:xfrm>
            <a:off x="472909" y="2606834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8964E-B813-4CA3-B0E9-1A96409D5CFF}"/>
              </a:ext>
            </a:extLst>
          </p:cNvPr>
          <p:cNvSpPr txBox="1"/>
          <p:nvPr/>
        </p:nvSpPr>
        <p:spPr>
          <a:xfrm>
            <a:off x="2179716" y="2606834"/>
            <a:ext cx="5790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F#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752773B-6620-41D8-A4BB-08FE48964C40}"/>
              </a:ext>
            </a:extLst>
          </p:cNvPr>
          <p:cNvSpPr/>
          <p:nvPr/>
        </p:nvSpPr>
        <p:spPr>
          <a:xfrm>
            <a:off x="1590749" y="3561176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3FDF64-D151-4CB8-9968-22C5869682F9}"/>
              </a:ext>
            </a:extLst>
          </p:cNvPr>
          <p:cNvSpPr txBox="1"/>
          <p:nvPr/>
        </p:nvSpPr>
        <p:spPr>
          <a:xfrm>
            <a:off x="472909" y="346575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ED9E0C-6C0C-47A5-8270-8F0304B01204}"/>
              </a:ext>
            </a:extLst>
          </p:cNvPr>
          <p:cNvSpPr txBox="1"/>
          <p:nvPr/>
        </p:nvSpPr>
        <p:spPr>
          <a:xfrm>
            <a:off x="2179716" y="3465752"/>
            <a:ext cx="20371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PowerShell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61A592-9B96-4650-B936-6A744217CD80}"/>
              </a:ext>
            </a:extLst>
          </p:cNvPr>
          <p:cNvSpPr/>
          <p:nvPr/>
        </p:nvSpPr>
        <p:spPr>
          <a:xfrm>
            <a:off x="1590749" y="4441865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508AA9-5A11-4B1A-885E-D3EA72CFAE40}"/>
              </a:ext>
            </a:extLst>
          </p:cNvPr>
          <p:cNvSpPr txBox="1"/>
          <p:nvPr/>
        </p:nvSpPr>
        <p:spPr>
          <a:xfrm>
            <a:off x="472909" y="4346441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1FD5DF-B5BA-40BF-8E10-AA1E0565F1E6}"/>
              </a:ext>
            </a:extLst>
          </p:cNvPr>
          <p:cNvSpPr txBox="1"/>
          <p:nvPr/>
        </p:nvSpPr>
        <p:spPr>
          <a:xfrm>
            <a:off x="2179716" y="4346441"/>
            <a:ext cx="1370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Clojure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28EFBC9-1F58-4254-9DB6-46382075CE04}"/>
              </a:ext>
            </a:extLst>
          </p:cNvPr>
          <p:cNvSpPr/>
          <p:nvPr/>
        </p:nvSpPr>
        <p:spPr>
          <a:xfrm>
            <a:off x="1590750" y="1889710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B2A90C-4D72-461C-B30B-F5F42530A9D4}"/>
              </a:ext>
            </a:extLst>
          </p:cNvPr>
          <p:cNvSpPr txBox="1"/>
          <p:nvPr/>
        </p:nvSpPr>
        <p:spPr>
          <a:xfrm>
            <a:off x="472910" y="1794286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456C10-B8E4-4D63-9717-A36ADC2E2703}"/>
              </a:ext>
            </a:extLst>
          </p:cNvPr>
          <p:cNvSpPr txBox="1"/>
          <p:nvPr/>
        </p:nvSpPr>
        <p:spPr>
          <a:xfrm>
            <a:off x="2179717" y="1794286"/>
            <a:ext cx="10324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Scala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CCC6B54-FFA5-4E3A-9982-E73FAE9F9078}"/>
              </a:ext>
            </a:extLst>
          </p:cNvPr>
          <p:cNvSpPr/>
          <p:nvPr/>
        </p:nvSpPr>
        <p:spPr>
          <a:xfrm>
            <a:off x="1590750" y="5294298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161A5C-51C9-4D40-903F-68E5CEEFAEBD}"/>
              </a:ext>
            </a:extLst>
          </p:cNvPr>
          <p:cNvSpPr txBox="1"/>
          <p:nvPr/>
        </p:nvSpPr>
        <p:spPr>
          <a:xfrm>
            <a:off x="472910" y="5198874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2008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6F5E49-07B0-4FC7-8911-E0CD9526A035}"/>
              </a:ext>
            </a:extLst>
          </p:cNvPr>
          <p:cNvSpPr txBox="1"/>
          <p:nvPr/>
        </p:nvSpPr>
        <p:spPr>
          <a:xfrm>
            <a:off x="2179717" y="5198874"/>
            <a:ext cx="8723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Nim</a:t>
            </a:r>
            <a:endParaRPr lang="en-US" sz="320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6EC852C-17B7-4BA1-812F-858863DC7393}"/>
              </a:ext>
            </a:extLst>
          </p:cNvPr>
          <p:cNvSpPr/>
          <p:nvPr/>
        </p:nvSpPr>
        <p:spPr>
          <a:xfrm>
            <a:off x="1590749" y="6144159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F5CEDF6-517D-4700-9E4A-504B7842DF6B}"/>
              </a:ext>
            </a:extLst>
          </p:cNvPr>
          <p:cNvSpPr txBox="1"/>
          <p:nvPr/>
        </p:nvSpPr>
        <p:spPr>
          <a:xfrm>
            <a:off x="472909" y="6048735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2009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0A1C99-D4C7-46BE-96BE-1D9495606D44}"/>
              </a:ext>
            </a:extLst>
          </p:cNvPr>
          <p:cNvSpPr txBox="1"/>
          <p:nvPr/>
        </p:nvSpPr>
        <p:spPr>
          <a:xfrm>
            <a:off x="2179716" y="6048735"/>
            <a:ext cx="6607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Go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0FE9226-BC88-4EF2-98DB-FBCAD99FC97E}"/>
              </a:ext>
            </a:extLst>
          </p:cNvPr>
          <p:cNvSpPr/>
          <p:nvPr/>
        </p:nvSpPr>
        <p:spPr>
          <a:xfrm>
            <a:off x="1590750" y="259890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43E42F-00E7-42F8-89CC-46C4F7DC7D1F}"/>
              </a:ext>
            </a:extLst>
          </p:cNvPr>
          <p:cNvSpPr txBox="1"/>
          <p:nvPr/>
        </p:nvSpPr>
        <p:spPr>
          <a:xfrm>
            <a:off x="472910" y="164466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2002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E4EAAD-B04F-4564-A662-0135AD6D769E}"/>
              </a:ext>
            </a:extLst>
          </p:cNvPr>
          <p:cNvSpPr txBox="1"/>
          <p:nvPr/>
        </p:nvSpPr>
        <p:spPr>
          <a:xfrm>
            <a:off x="2179717" y="164466"/>
            <a:ext cx="1396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Scratch</a:t>
            </a:r>
          </a:p>
        </p:txBody>
      </p:sp>
    </p:spTree>
    <p:extLst>
      <p:ext uri="{BB962C8B-B14F-4D97-AF65-F5344CB8AC3E}">
        <p14:creationId xmlns:p14="http://schemas.microsoft.com/office/powerpoint/2010/main" val="2165693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09F3AA6-3A0E-44C5-9ADB-03D6C5BA7D53}"/>
              </a:ext>
            </a:extLst>
          </p:cNvPr>
          <p:cNvSpPr/>
          <p:nvPr/>
        </p:nvSpPr>
        <p:spPr>
          <a:xfrm>
            <a:off x="1590749" y="1077161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2B14D8-18E7-4DA9-92EF-9FAD4810E709}"/>
              </a:ext>
            </a:extLst>
          </p:cNvPr>
          <p:cNvSpPr txBox="1"/>
          <p:nvPr/>
        </p:nvSpPr>
        <p:spPr>
          <a:xfrm>
            <a:off x="472909" y="981737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2011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772791-9C0C-4055-A651-81C6D72ED3CA}"/>
              </a:ext>
            </a:extLst>
          </p:cNvPr>
          <p:cNvSpPr txBox="1"/>
          <p:nvPr/>
        </p:nvSpPr>
        <p:spPr>
          <a:xfrm>
            <a:off x="2179716" y="981737"/>
            <a:ext cx="915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Dart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FF4C040-331C-452B-9785-0B50DC4BE5A9}"/>
              </a:ext>
            </a:extLst>
          </p:cNvPr>
          <p:cNvSpPr/>
          <p:nvPr/>
        </p:nvSpPr>
        <p:spPr>
          <a:xfrm>
            <a:off x="1590749" y="2702258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D582B-25F9-4212-AB1C-073AF8D8A3AF}"/>
              </a:ext>
            </a:extLst>
          </p:cNvPr>
          <p:cNvSpPr txBox="1"/>
          <p:nvPr/>
        </p:nvSpPr>
        <p:spPr>
          <a:xfrm>
            <a:off x="472909" y="2606834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8964E-B813-4CA3-B0E9-1A96409D5CFF}"/>
              </a:ext>
            </a:extLst>
          </p:cNvPr>
          <p:cNvSpPr txBox="1"/>
          <p:nvPr/>
        </p:nvSpPr>
        <p:spPr>
          <a:xfrm>
            <a:off x="2179716" y="2606834"/>
            <a:ext cx="989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Elixir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752773B-6620-41D8-A4BB-08FE48964C40}"/>
              </a:ext>
            </a:extLst>
          </p:cNvPr>
          <p:cNvSpPr/>
          <p:nvPr/>
        </p:nvSpPr>
        <p:spPr>
          <a:xfrm>
            <a:off x="1590749" y="3561176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3FDF64-D151-4CB8-9968-22C5869682F9}"/>
              </a:ext>
            </a:extLst>
          </p:cNvPr>
          <p:cNvSpPr txBox="1"/>
          <p:nvPr/>
        </p:nvSpPr>
        <p:spPr>
          <a:xfrm>
            <a:off x="472909" y="346575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2012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ED9E0C-6C0C-47A5-8270-8F0304B01204}"/>
              </a:ext>
            </a:extLst>
          </p:cNvPr>
          <p:cNvSpPr txBox="1"/>
          <p:nvPr/>
        </p:nvSpPr>
        <p:spPr>
          <a:xfrm>
            <a:off x="2179716" y="3465752"/>
            <a:ext cx="918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Julia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61A592-9B96-4650-B936-6A744217CD80}"/>
              </a:ext>
            </a:extLst>
          </p:cNvPr>
          <p:cNvSpPr/>
          <p:nvPr/>
        </p:nvSpPr>
        <p:spPr>
          <a:xfrm>
            <a:off x="1590749" y="4441865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508AA9-5A11-4B1A-885E-D3EA72CFAE40}"/>
              </a:ext>
            </a:extLst>
          </p:cNvPr>
          <p:cNvSpPr txBox="1"/>
          <p:nvPr/>
        </p:nvSpPr>
        <p:spPr>
          <a:xfrm>
            <a:off x="472909" y="4346441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2012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1FD5DF-B5BA-40BF-8E10-AA1E0565F1E6}"/>
              </a:ext>
            </a:extLst>
          </p:cNvPr>
          <p:cNvSpPr txBox="1"/>
          <p:nvPr/>
        </p:nvSpPr>
        <p:spPr>
          <a:xfrm>
            <a:off x="2179716" y="4346441"/>
            <a:ext cx="19243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TypeScript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28EFBC9-1F58-4254-9DB6-46382075CE04}"/>
              </a:ext>
            </a:extLst>
          </p:cNvPr>
          <p:cNvSpPr/>
          <p:nvPr/>
        </p:nvSpPr>
        <p:spPr>
          <a:xfrm>
            <a:off x="1590750" y="1889710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B2A90C-4D72-461C-B30B-F5F42530A9D4}"/>
              </a:ext>
            </a:extLst>
          </p:cNvPr>
          <p:cNvSpPr txBox="1"/>
          <p:nvPr/>
        </p:nvSpPr>
        <p:spPr>
          <a:xfrm>
            <a:off x="472910" y="1794286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456C10-B8E4-4D63-9717-A36ADC2E2703}"/>
              </a:ext>
            </a:extLst>
          </p:cNvPr>
          <p:cNvSpPr txBox="1"/>
          <p:nvPr/>
        </p:nvSpPr>
        <p:spPr>
          <a:xfrm>
            <a:off x="2179717" y="1794286"/>
            <a:ext cx="11502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Kotlin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CCC6B54-FFA5-4E3A-9982-E73FAE9F9078}"/>
              </a:ext>
            </a:extLst>
          </p:cNvPr>
          <p:cNvSpPr/>
          <p:nvPr/>
        </p:nvSpPr>
        <p:spPr>
          <a:xfrm>
            <a:off x="1590750" y="5294298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161A5C-51C9-4D40-903F-68E5CEEFAEBD}"/>
              </a:ext>
            </a:extLst>
          </p:cNvPr>
          <p:cNvSpPr txBox="1"/>
          <p:nvPr/>
        </p:nvSpPr>
        <p:spPr>
          <a:xfrm>
            <a:off x="472910" y="5198874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2014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6F5E49-07B0-4FC7-8911-E0CD9526A035}"/>
              </a:ext>
            </a:extLst>
          </p:cNvPr>
          <p:cNvSpPr txBox="1"/>
          <p:nvPr/>
        </p:nvSpPr>
        <p:spPr>
          <a:xfrm>
            <a:off x="2179717" y="5198874"/>
            <a:ext cx="10212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Swift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0FE9226-BC88-4EF2-98DB-FBCAD99FC97E}"/>
              </a:ext>
            </a:extLst>
          </p:cNvPr>
          <p:cNvSpPr/>
          <p:nvPr/>
        </p:nvSpPr>
        <p:spPr>
          <a:xfrm>
            <a:off x="1590750" y="259890"/>
            <a:ext cx="489351" cy="489351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43E42F-00E7-42F8-89CC-46C4F7DC7D1F}"/>
              </a:ext>
            </a:extLst>
          </p:cNvPr>
          <p:cNvSpPr txBox="1"/>
          <p:nvPr/>
        </p:nvSpPr>
        <p:spPr>
          <a:xfrm>
            <a:off x="472910" y="164466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2010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E4EAAD-B04F-4564-A662-0135AD6D769E}"/>
              </a:ext>
            </a:extLst>
          </p:cNvPr>
          <p:cNvSpPr txBox="1"/>
          <p:nvPr/>
        </p:nvSpPr>
        <p:spPr>
          <a:xfrm>
            <a:off x="2179717" y="164466"/>
            <a:ext cx="9174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Rust</a:t>
            </a:r>
          </a:p>
        </p:txBody>
      </p:sp>
    </p:spTree>
    <p:extLst>
      <p:ext uri="{BB962C8B-B14F-4D97-AF65-F5344CB8AC3E}">
        <p14:creationId xmlns:p14="http://schemas.microsoft.com/office/powerpoint/2010/main" val="372437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>
            <a:cxnSpLocks/>
          </p:cNvCxnSpPr>
          <p:nvPr/>
        </p:nvCxnSpPr>
        <p:spPr>
          <a:xfrm>
            <a:off x="1835426" y="0"/>
            <a:ext cx="0" cy="3429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876156" y="3758645"/>
            <a:ext cx="19185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Continued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Now it’s your turn!</a:t>
            </a:r>
          </a:p>
        </p:txBody>
      </p:sp>
    </p:spTree>
    <p:extLst>
      <p:ext uri="{BB962C8B-B14F-4D97-AF65-F5344CB8AC3E}">
        <p14:creationId xmlns:p14="http://schemas.microsoft.com/office/powerpoint/2010/main" val="350987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>
            <a:cxnSpLocks/>
          </p:cNvCxnSpPr>
          <p:nvPr/>
        </p:nvCxnSpPr>
        <p:spPr>
          <a:xfrm>
            <a:off x="1835426" y="3313043"/>
            <a:ext cx="0" cy="3544957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1820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027C12-B6B5-4888-80A4-FFE45B921782}"/>
              </a:ext>
            </a:extLst>
          </p:cNvPr>
          <p:cNvSpPr txBox="1"/>
          <p:nvPr/>
        </p:nvSpPr>
        <p:spPr>
          <a:xfrm>
            <a:off x="2464905" y="1442038"/>
            <a:ext cx="646043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Gears with digits (Difference Engine)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To give instructions,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Changing Gears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https://www.youtube.com/watch?v=XSkGY6LchJs</a:t>
            </a:r>
          </a:p>
        </p:txBody>
      </p:sp>
      <p:pic>
        <p:nvPicPr>
          <p:cNvPr id="9" name="Picture 8" descr="A large room&#10;&#10;Description automatically generated">
            <a:extLst>
              <a:ext uri="{FF2B5EF4-FFF2-40B4-BE49-F238E27FC236}">
                <a16:creationId xmlns:a16="http://schemas.microsoft.com/office/drawing/2014/main" id="{19712F60-7FA6-4C74-8807-5978E3DD2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402" y="3365341"/>
            <a:ext cx="2835483" cy="24746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0A2AD3-D748-41FF-93B5-6C794BA9076D}"/>
              </a:ext>
            </a:extLst>
          </p:cNvPr>
          <p:cNvSpPr txBox="1"/>
          <p:nvPr>
            <p:custDataLst>
              <p:custData r:id="rId1"/>
            </p:custDataLst>
          </p:nvPr>
        </p:nvSpPr>
        <p:spPr>
          <a:xfrm>
            <a:off x="2395402" y="5839944"/>
            <a:ext cx="283547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By Canticle at English Wikipedia, CC BY-SA 3.0, https://commons.wikimedia.org/w/index.php?curid=10532728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958D9A-48B2-4B21-837D-5E064417B1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0529" y="3365341"/>
            <a:ext cx="3496089" cy="24832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0DD277-90CC-4309-B85F-693A9E1747CF}"/>
              </a:ext>
            </a:extLst>
          </p:cNvPr>
          <p:cNvSpPr txBox="1"/>
          <p:nvPr/>
        </p:nvSpPr>
        <p:spPr>
          <a:xfrm>
            <a:off x="5560528" y="5836772"/>
            <a:ext cx="3496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https://www.ssplprints.com/image/90422/figure-wheel-of-babbages-difference-engine-no-2-1991</a:t>
            </a:r>
          </a:p>
        </p:txBody>
      </p:sp>
    </p:spTree>
    <p:extLst>
      <p:ext uri="{BB962C8B-B14F-4D97-AF65-F5344CB8AC3E}">
        <p14:creationId xmlns:p14="http://schemas.microsoft.com/office/powerpoint/2010/main" val="152361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1945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260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Binary Code in electronic computer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Electronic Computer understands 0s and 1s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Code with 0s and 1s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E981F-2F11-4885-9512-9F4A54067B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610" y="3668134"/>
            <a:ext cx="2612332" cy="5079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97F5CF-755A-43BD-87B4-E875DD254926}"/>
              </a:ext>
            </a:extLst>
          </p:cNvPr>
          <p:cNvSpPr txBox="1"/>
          <p:nvPr/>
        </p:nvSpPr>
        <p:spPr>
          <a:xfrm>
            <a:off x="3826369" y="4392592"/>
            <a:ext cx="30978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By </a:t>
            </a:r>
            <a:r>
              <a:rPr lang="en-US" sz="700" dirty="0" err="1"/>
              <a:t>User:Atyndall</a:t>
            </a:r>
            <a:r>
              <a:rPr lang="en-US" sz="700" dirty="0"/>
              <a:t> (See account on English Wikipedia) - Own work, CC BY-SA 3.0, https://commons.wikimedia.org/w/index.php?curid=3904637</a:t>
            </a:r>
          </a:p>
        </p:txBody>
      </p:sp>
    </p:spTree>
    <p:extLst>
      <p:ext uri="{BB962C8B-B14F-4D97-AF65-F5344CB8AC3E}">
        <p14:creationId xmlns:p14="http://schemas.microsoft.com/office/powerpoint/2010/main" val="215275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1945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5" y="1442038"/>
            <a:ext cx="667909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Binary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ENIAC (Electronic Numerical Integrator and Computer)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To give instructions,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Wiring Cables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Entering 0 and 1 physically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1241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1945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5" y="1442038"/>
            <a:ext cx="667909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Binary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ENIAC (Electronic Numerical Integrator and Computer)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To give instructions,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Wiring Cables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Entering 0 and 1 physically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Usually took two weeks to program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A2EF3D-3013-417D-A30C-A7E4970A9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499" y="2054087"/>
            <a:ext cx="6485639" cy="27365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42DDDE-1072-48B7-926A-A1467DB2CCFD}"/>
              </a:ext>
            </a:extLst>
          </p:cNvPr>
          <p:cNvSpPr txBox="1"/>
          <p:nvPr/>
        </p:nvSpPr>
        <p:spPr>
          <a:xfrm>
            <a:off x="2464904" y="4790661"/>
            <a:ext cx="63192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Two early programmers (Gloria Ruth Gordon [</a:t>
            </a:r>
            <a:r>
              <a:rPr lang="en-US" sz="800" dirty="0" err="1"/>
              <a:t>Bolotsky</a:t>
            </a:r>
            <a:r>
              <a:rPr lang="en-US" sz="800" dirty="0"/>
              <a:t>] and Esther </a:t>
            </a:r>
            <a:r>
              <a:rPr lang="en-US" sz="800" dirty="0" err="1"/>
              <a:t>Gerston</a:t>
            </a:r>
            <a:r>
              <a:rPr lang="en-US" sz="800" dirty="0"/>
              <a:t>) at work on the ENIAC. US Army photo from the archives of the ARL Library (US Army Research Laboratory).</a:t>
            </a:r>
          </a:p>
        </p:txBody>
      </p:sp>
    </p:spTree>
    <p:extLst>
      <p:ext uri="{BB962C8B-B14F-4D97-AF65-F5344CB8AC3E}">
        <p14:creationId xmlns:p14="http://schemas.microsoft.com/office/powerpoint/2010/main" val="1274852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1949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Assembly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To give instructions,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Use words (mnemonics) instead of 0 and 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Assembler: words </a:t>
            </a:r>
            <a:r>
              <a:rPr lang="en-US" sz="3200" dirty="0">
                <a:sym typeface="Wingdings" panose="05000000000000000000" pitchFamily="2" charset="2"/>
              </a:rPr>
              <a:t> 0 and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6A1F53-7512-4216-BED4-5AFBF9627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071" y="3996583"/>
            <a:ext cx="3489256" cy="24956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8D5D25-A76E-487B-98BA-C9573ED30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722" y="3897023"/>
            <a:ext cx="2278286" cy="2694747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ADCF1375-FCAF-4398-8E2D-09DF33B55D95}"/>
              </a:ext>
            </a:extLst>
          </p:cNvPr>
          <p:cNvSpPr/>
          <p:nvPr/>
        </p:nvSpPr>
        <p:spPr>
          <a:xfrm>
            <a:off x="5916895" y="5078828"/>
            <a:ext cx="516835" cy="4306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D241B6-C1B5-4084-8809-89C2F87C249F}"/>
              </a:ext>
            </a:extLst>
          </p:cNvPr>
          <p:cNvSpPr txBox="1"/>
          <p:nvPr/>
        </p:nvSpPr>
        <p:spPr>
          <a:xfrm>
            <a:off x="3630895" y="6520277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https://www.101computing.net/assembly-language/</a:t>
            </a:r>
          </a:p>
        </p:txBody>
      </p:sp>
    </p:spTree>
    <p:extLst>
      <p:ext uri="{BB962C8B-B14F-4D97-AF65-F5344CB8AC3E}">
        <p14:creationId xmlns:p14="http://schemas.microsoft.com/office/powerpoint/2010/main" val="328089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EADD10-E598-49BF-93C9-897A9C8D4332}"/>
              </a:ext>
            </a:extLst>
          </p:cNvPr>
          <p:cNvCxnSpPr/>
          <p:nvPr/>
        </p:nvCxnSpPr>
        <p:spPr>
          <a:xfrm>
            <a:off x="1835426" y="0"/>
            <a:ext cx="0" cy="685800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849000F-FF94-4E46-9472-2D7BFBEBEA6F}"/>
              </a:ext>
            </a:extLst>
          </p:cNvPr>
          <p:cNvSpPr/>
          <p:nvPr/>
        </p:nvSpPr>
        <p:spPr>
          <a:xfrm>
            <a:off x="1505781" y="3099355"/>
            <a:ext cx="659290" cy="659290"/>
          </a:xfrm>
          <a:prstGeom prst="ellipse">
            <a:avLst/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49B252-F021-4408-87D2-09646733F73F}"/>
              </a:ext>
            </a:extLst>
          </p:cNvPr>
          <p:cNvSpPr txBox="1"/>
          <p:nvPr/>
        </p:nvSpPr>
        <p:spPr>
          <a:xfrm>
            <a:off x="472909" y="3136612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1949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985C8-59EA-4612-B460-DFCCDA1800DF}"/>
              </a:ext>
            </a:extLst>
          </p:cNvPr>
          <p:cNvSpPr txBox="1"/>
          <p:nvPr/>
        </p:nvSpPr>
        <p:spPr>
          <a:xfrm>
            <a:off x="2464906" y="1442038"/>
            <a:ext cx="66790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Assembly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ym typeface="Wingdings" panose="05000000000000000000" pitchFamily="2" charset="2"/>
              </a:rPr>
              <a:t>Machine Dependent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ym typeface="Wingdings" panose="05000000000000000000" pitchFamily="2" charset="2"/>
              </a:rPr>
              <a:t>Different computer architecture  different assembly language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ym typeface="Wingdings" panose="05000000000000000000" pitchFamily="2" charset="2"/>
              </a:rPr>
              <a:t>Need to understand computer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1434627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62ec38c9-0a8a-4cd3-b05f-f9aaa9140af7" Revision="1" Stencil="System.MyShapes" StencilVersion="1.0"/>
</Control>
</file>

<file path=customXml/itemProps1.xml><?xml version="1.0" encoding="utf-8"?>
<ds:datastoreItem xmlns:ds="http://schemas.openxmlformats.org/officeDocument/2006/customXml" ds:itemID="{5AC34E0C-037B-4801-9A7C-63D6A86D7F66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2346</TotalTime>
  <Words>1122</Words>
  <Application>Microsoft Office PowerPoint</Application>
  <PresentationFormat>On-screen Show (4:3)</PresentationFormat>
  <Paragraphs>293</Paragraphs>
  <Slides>38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History of Programming Languages</vt:lpstr>
      <vt:lpstr>Looking at history…</vt:lpstr>
      <vt:lpstr>Programming Languages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History of Programming Languages</dc:title>
  <dc:creator>Gunyoung kim</dc:creator>
  <cp:lastModifiedBy>Gunyoung kim</cp:lastModifiedBy>
  <cp:revision>220</cp:revision>
  <dcterms:created xsi:type="dcterms:W3CDTF">2021-01-22T04:40:41Z</dcterms:created>
  <dcterms:modified xsi:type="dcterms:W3CDTF">2021-02-01T04:02:19Z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